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1"/>
  </p:notesMasterIdLst>
  <p:sldIdLst>
    <p:sldId id="295" r:id="rId2"/>
    <p:sldId id="319" r:id="rId3"/>
    <p:sldId id="324" r:id="rId4"/>
    <p:sldId id="325" r:id="rId5"/>
    <p:sldId id="326" r:id="rId6"/>
    <p:sldId id="327" r:id="rId7"/>
    <p:sldId id="329" r:id="rId8"/>
    <p:sldId id="328" r:id="rId9"/>
    <p:sldId id="27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19" userDrawn="1">
          <p15:clr>
            <a:srgbClr val="A4A3A4"/>
          </p15:clr>
        </p15:guide>
        <p15:guide id="5" pos="6516" userDrawn="1">
          <p15:clr>
            <a:srgbClr val="A4A3A4"/>
          </p15:clr>
        </p15:guide>
        <p15:guide id="6" orient="horz" pos="1729" userDrawn="1">
          <p15:clr>
            <a:srgbClr val="A4A3A4"/>
          </p15:clr>
        </p15:guide>
        <p15:guide id="7" pos="2252" userDrawn="1">
          <p15:clr>
            <a:srgbClr val="A4A3A4"/>
          </p15:clr>
        </p15:guide>
        <p15:guide id="8" orient="horz" pos="22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95F"/>
    <a:srgbClr val="E52852"/>
    <a:srgbClr val="EB6942"/>
    <a:srgbClr val="796D61"/>
    <a:srgbClr val="F3C100"/>
    <a:srgbClr val="3AD2DE"/>
    <a:srgbClr val="A2A2A2"/>
    <a:srgbClr val="F48C00"/>
    <a:srgbClr val="27A3AE"/>
    <a:srgbClr val="3E9E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0" autoAdjust="0"/>
    <p:restoredTop sz="96370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186" y="252"/>
      </p:cViewPr>
      <p:guideLst>
        <p:guide pos="2819"/>
        <p:guide pos="6516"/>
        <p:guide orient="horz" pos="1729"/>
        <p:guide pos="2252"/>
        <p:guide orient="horz" pos="22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notesViewPr>
    <p:cSldViewPr snapToGrid="0" snapToObjects="1" showGuides="1">
      <p:cViewPr varScale="1">
        <p:scale>
          <a:sx n="170" d="100"/>
          <a:sy n="170" d="100"/>
        </p:scale>
        <p:origin x="537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65209-F208-0042-BE6D-81B7D56DC95A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A19DD-6E29-5043-9A0E-6181A71DF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63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CEF8F-A8B1-0247-9E4D-5B06FCB010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54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CEF8F-A8B1-0247-9E4D-5B06FCB010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73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5617029" y="1221376"/>
            <a:ext cx="4082142" cy="4208417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B83B2A-21D1-4E4D-8106-09FCAC02CB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13" y="2134556"/>
            <a:ext cx="6655141" cy="37450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13376" y="3746308"/>
            <a:ext cx="2511828" cy="27314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4686300" y="3746308"/>
            <a:ext cx="2738904" cy="3970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lum bright="-1000"/>
          </a:blip>
          <a:srcRect/>
          <a:stretch/>
        </p:blipFill>
        <p:spPr>
          <a:xfrm>
            <a:off x="4902200" y="3777945"/>
            <a:ext cx="2426063" cy="263703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13" y="2134556"/>
            <a:ext cx="6655141" cy="37450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14400" y="5952392"/>
            <a:ext cx="2576146" cy="6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14400" y="5952392"/>
            <a:ext cx="2576146" cy="6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lum bright="-100000"/>
          </a:blip>
          <a:srcRect/>
          <a:stretch/>
        </p:blipFill>
        <p:spPr>
          <a:xfrm>
            <a:off x="4902200" y="3777945"/>
            <a:ext cx="2426063" cy="263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840524"/>
            <a:ext cx="3804443" cy="108365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mple" charset="0"/>
                <a:ea typeface="Ample" charset="0"/>
                <a:cs typeface="Ampl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771" y="3166087"/>
            <a:ext cx="3072343" cy="1963493"/>
          </a:xfrm>
        </p:spPr>
        <p:txBody>
          <a:bodyPr>
            <a:normAutofit/>
          </a:bodyPr>
          <a:lstStyle>
            <a:lvl1pPr marL="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3F37D6-12C8-43FA-9823-7078C51B5F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046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3934052"/>
            <a:ext cx="3765917" cy="1309896"/>
          </a:xfrm>
        </p:spPr>
        <p:txBody>
          <a:bodyPr lIns="0" anchor="b" anchorCtr="0">
            <a:normAutofit/>
          </a:bodyPr>
          <a:lstStyle>
            <a:lvl1pPr algn="l">
              <a:lnSpc>
                <a:spcPts val="4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198146"/>
            <a:ext cx="4499906" cy="403245"/>
          </a:xfrm>
        </p:spPr>
        <p:txBody>
          <a:bodyPr lIns="0" anchor="t" anchorCtr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CE369A-1E6D-45AA-AB11-D8028A19FF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77033" y="1805173"/>
            <a:ext cx="5448682" cy="1309896"/>
          </a:xfrm>
        </p:spPr>
        <p:txBody>
          <a:bodyPr lIns="0" anchor="b" anchorCtr="0">
            <a:normAutofit/>
          </a:bodyPr>
          <a:lstStyle>
            <a:lvl1pPr algn="ctr">
              <a:defRPr sz="44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46048" y="3134662"/>
            <a:ext cx="4499906" cy="403245"/>
          </a:xfrm>
        </p:spPr>
        <p:txBody>
          <a:bodyPr l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52" y="5397022"/>
            <a:ext cx="1797006" cy="406622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124" y="95720"/>
            <a:ext cx="9979025" cy="1325563"/>
          </a:xfrm>
        </p:spPr>
        <p:txBody>
          <a:bodyPr lIns="0" anchor="b" anchorCtr="0"/>
          <a:lstStyle>
            <a:lvl1pPr>
              <a:defRPr>
                <a:solidFill>
                  <a:schemeClr val="accent4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8849" y="1702411"/>
            <a:ext cx="9967300" cy="4024190"/>
          </a:xfrm>
        </p:spPr>
        <p:txBody>
          <a:bodyPr lIns="0">
            <a:normAutofit/>
          </a:bodyPr>
          <a:lstStyle>
            <a:lvl1pPr marL="1143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2000" b="0" i="0" kern="1200" dirty="0" smtClean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1pPr>
            <a:lvl2pPr marL="5715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1800" b="0" i="0" kern="1200" dirty="0" smtClean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2pPr>
            <a:lvl3pPr marL="10287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1600" b="0" i="0" kern="1200" dirty="0" smtClean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3pPr>
            <a:lvl4pPr marL="14859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1400" b="0" i="0" kern="1200" dirty="0" smtClean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4pPr>
            <a:lvl5pPr marL="19431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1400" b="0" i="0" kern="1200" dirty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B323FC-DF37-4818-B34C-38B1B076AD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AEE7F7-E132-4702-940A-5DB314D526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/>
          </p:nvPr>
        </p:nvSpPr>
        <p:spPr>
          <a:xfrm>
            <a:off x="5447212" y="875142"/>
            <a:ext cx="5956300" cy="4527550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E3E47D-9490-4FB8-9AA0-E9D6EA1210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3934052"/>
            <a:ext cx="3765917" cy="1309896"/>
          </a:xfrm>
        </p:spPr>
        <p:txBody>
          <a:bodyPr lIns="0" anchor="b" anchorCtr="0">
            <a:normAutofit/>
          </a:bodyPr>
          <a:lstStyle>
            <a:lvl1pPr algn="l">
              <a:lnSpc>
                <a:spcPts val="4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198146"/>
            <a:ext cx="4499906" cy="403245"/>
          </a:xfrm>
        </p:spPr>
        <p:txBody>
          <a:bodyPr lIns="0" anchor="t" anchorCtr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11949A-FC46-422F-AAB0-3AFEBB2B3D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5617029" y="996406"/>
            <a:ext cx="5682980" cy="4433388"/>
          </a:xfrm>
        </p:spPr>
        <p:txBody>
          <a:bodyPr anchor="ctr" anchorCtr="0"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ACFACB-409D-4F1D-83BD-D994100A39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77033" y="1805173"/>
            <a:ext cx="5448682" cy="1309896"/>
          </a:xfrm>
        </p:spPr>
        <p:txBody>
          <a:bodyPr lIns="0" anchor="b" anchorCtr="0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46048" y="3134662"/>
            <a:ext cx="4499906" cy="403245"/>
          </a:xfrm>
        </p:spPr>
        <p:txBody>
          <a:bodyPr l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E2BA5-38EB-45BA-ACBB-BBE9052E56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19" y="5395459"/>
            <a:ext cx="1666962" cy="377196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EBAB57-416A-43D6-8DB1-6D72EAA52C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/>
          </p:nvPr>
        </p:nvSpPr>
        <p:spPr>
          <a:xfrm>
            <a:off x="5447212" y="875142"/>
            <a:ext cx="5956300" cy="4527550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7F441-8921-40D4-9826-9921DCA1C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5617029" y="996406"/>
            <a:ext cx="5682980" cy="4433388"/>
          </a:xfrm>
        </p:spPr>
        <p:txBody>
          <a:bodyPr anchor="ctr" anchorCtr="0"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A4A485-B6C5-4533-8BC3-5461462E0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100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5617029" y="1221376"/>
            <a:ext cx="4082142" cy="4208417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441D75-1C1C-4960-90F5-BF8B7B2B59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3934052"/>
            <a:ext cx="3765917" cy="1309896"/>
          </a:xfrm>
        </p:spPr>
        <p:txBody>
          <a:bodyPr lIns="0" anchor="b" anchorCtr="0">
            <a:normAutofit/>
          </a:bodyPr>
          <a:lstStyle>
            <a:lvl1pPr algn="l">
              <a:lnSpc>
                <a:spcPts val="4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47855E-07E9-4E83-A139-99E100FD23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198146"/>
            <a:ext cx="4499906" cy="403245"/>
          </a:xfrm>
        </p:spPr>
        <p:txBody>
          <a:bodyPr lIns="0" anchor="t" anchorCtr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03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3934674"/>
            <a:ext cx="3765917" cy="1309896"/>
          </a:xfrm>
        </p:spPr>
        <p:txBody>
          <a:bodyPr lIns="0" anchor="b">
            <a:normAutofit/>
          </a:bodyPr>
          <a:lstStyle>
            <a:lvl1pPr algn="l">
              <a:lnSpc>
                <a:spcPts val="4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198146"/>
            <a:ext cx="4499906" cy="403245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574642-19BA-4116-AF4E-57301F4F13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6"/>
          <a:stretch/>
        </p:blipFill>
        <p:spPr>
          <a:xfrm>
            <a:off x="579965" y="1727196"/>
            <a:ext cx="10009632" cy="5156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566" y="-26193"/>
            <a:ext cx="12285132" cy="6910387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4113" b="34939"/>
          <a:stretch/>
        </p:blipFill>
        <p:spPr>
          <a:xfrm>
            <a:off x="-148856" y="-556988"/>
            <a:ext cx="12340856" cy="68580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6984"/>
            <a:ext cx="12192000" cy="68580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4255256"/>
            <a:ext cx="5448682" cy="1309896"/>
          </a:xfrm>
        </p:spPr>
        <p:txBody>
          <a:bodyPr lIns="0"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712834"/>
            <a:ext cx="4499906" cy="403245"/>
          </a:xfrm>
        </p:spPr>
        <p:txBody>
          <a:bodyPr lIns="0" anchor="b" anchorCtr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AFDA4A-A689-4050-8084-81006D4370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5952392"/>
            <a:ext cx="2576146" cy="6945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4255256"/>
            <a:ext cx="5448682" cy="1309896"/>
          </a:xfrm>
        </p:spPr>
        <p:txBody>
          <a:bodyPr lIns="0"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DE3FAF-97A0-4286-9E83-492F6AF670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712834"/>
            <a:ext cx="4499906" cy="403245"/>
          </a:xfrm>
        </p:spPr>
        <p:txBody>
          <a:bodyPr lIns="0" anchor="b" anchorCtr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71659" y="1952570"/>
            <a:ext cx="5448682" cy="1309896"/>
          </a:xfrm>
        </p:spPr>
        <p:txBody>
          <a:bodyPr anchor="t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46047" y="3410148"/>
            <a:ext cx="4499906" cy="4032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382" y="5183749"/>
            <a:ext cx="2383536" cy="1335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952" y="4425696"/>
            <a:ext cx="4324096" cy="243230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914400" y="5811716"/>
            <a:ext cx="2576146" cy="835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71659" y="1952570"/>
            <a:ext cx="5448682" cy="1309896"/>
          </a:xfrm>
        </p:spPr>
        <p:txBody>
          <a:bodyPr anchor="t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46047" y="3410148"/>
            <a:ext cx="4499906" cy="4032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14400" y="5811716"/>
            <a:ext cx="2576146" cy="835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4047" y="3768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4047" y="1837348"/>
            <a:ext cx="10515600" cy="3947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124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04" r:id="rId12"/>
    <p:sldLayoutId id="2147483722" r:id="rId13"/>
    <p:sldLayoutId id="2147483701" r:id="rId14"/>
    <p:sldLayoutId id="2147483703" r:id="rId15"/>
    <p:sldLayoutId id="2147483715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670" r:id="rId22"/>
    <p:sldLayoutId id="2147483688" r:id="rId23"/>
    <p:sldLayoutId id="2147483680" r:id="rId24"/>
    <p:sldLayoutId id="2147483719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accent4"/>
          </a:solidFill>
          <a:latin typeface="+mj-lt"/>
          <a:ea typeface="Ample" charset="0"/>
          <a:cs typeface="Ample" charset="0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3pPr>
      <a:lvl4pPr marL="15430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4pPr>
      <a:lvl5pPr marL="20002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10">
          <p15:clr>
            <a:srgbClr val="F26B43"/>
          </p15:clr>
        </p15:guide>
        <p15:guide id="4" orient="horz" pos="1842">
          <p15:clr>
            <a:srgbClr val="F26B43"/>
          </p15:clr>
        </p15:guide>
        <p15:guide id="5" orient="horz" pos="20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errors.angularjs.org/1.4.3/$rootScope/inprog?p0=%24digest" TargetMode="Externa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D_large_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27125" y="5461807"/>
            <a:ext cx="5448682" cy="597071"/>
          </a:xfrm>
        </p:spPr>
        <p:txBody>
          <a:bodyPr>
            <a:normAutofit fontScale="90000"/>
          </a:bodyPr>
          <a:lstStyle/>
          <a:p>
            <a:r>
              <a:rPr lang="en-US" dirty="0"/>
              <a:t>Migrating to Angular</a:t>
            </a:r>
            <a:br>
              <a:rPr lang="en-US" dirty="0"/>
            </a:br>
            <a:r>
              <a:rPr lang="en-US" dirty="0"/>
              <a:t>via ng-metadata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25" y="955780"/>
            <a:ext cx="1814456" cy="4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9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43000" y="378055"/>
            <a:ext cx="11019460" cy="749990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Welcome to Panaya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118" y="5519771"/>
            <a:ext cx="2007958" cy="11294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63ECBF-B0A1-4121-9957-6EA23788EAAF}"/>
              </a:ext>
            </a:extLst>
          </p:cNvPr>
          <p:cNvSpPr txBox="1"/>
          <p:nvPr/>
        </p:nvSpPr>
        <p:spPr>
          <a:xfrm>
            <a:off x="623843" y="1683521"/>
            <a:ext cx="9060044" cy="495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 SaaS company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Leading the area of impact and risk analysis to ERP systems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Integrating with Salesforce, ServiceNow, SAP, Oracle ERP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Agile workflow for IT And development teams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We have full-stack and data miners teams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We’re hiring!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A2C259-4886-4544-8099-0EB39462F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887" y="94369"/>
            <a:ext cx="2260242" cy="180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93471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3A311F-7130-49D1-A7F9-9571DF810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00" y="378055"/>
            <a:ext cx="11019460" cy="749990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The Front-End and 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CD42C-DBE6-4E1B-8760-951E57E3E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118" y="5519771"/>
            <a:ext cx="2007958" cy="112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15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C5D427-9B3C-4256-9CFC-14BB3B65D1B4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Our Story Begins…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B4B28-424B-4131-BA9E-405BA414777D}"/>
              </a:ext>
            </a:extLst>
          </p:cNvPr>
          <p:cNvSpPr txBox="1"/>
          <p:nvPr/>
        </p:nvSpPr>
        <p:spPr>
          <a:xfrm>
            <a:off x="543000" y="1683521"/>
            <a:ext cx="11317522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Running AngularJS 1.4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ECMAScript 5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No </a:t>
            </a:r>
            <a:r>
              <a:rPr lang="en-US" sz="2800" dirty="0" err="1">
                <a:solidFill>
                  <a:schemeClr val="bg1"/>
                </a:solidFill>
              </a:rPr>
              <a:t>Webpack</a:t>
            </a:r>
            <a:r>
              <a:rPr lang="en-US" sz="2800" dirty="0">
                <a:solidFill>
                  <a:schemeClr val="bg1"/>
                </a:solidFill>
              </a:rPr>
              <a:t>, No NPM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Our DNA always want to gain knowledge and implement new technologies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Thus, we want to upgrade to the latest Angular</a:t>
            </a:r>
          </a:p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30" name="Picture 6" descr="Image result for angular">
            <a:extLst>
              <a:ext uri="{FF2B5EF4-FFF2-40B4-BE49-F238E27FC236}">
                <a16:creationId xmlns:a16="http://schemas.microsoft.com/office/drawing/2014/main" id="{B853A8DE-0B9A-4545-B9B1-3C49A020B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266" y="893"/>
            <a:ext cx="3365256" cy="336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947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C5D427-9B3C-4256-9CFC-14BB3B65D1B4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The Hybrid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B4B28-424B-4131-BA9E-405BA414777D}"/>
              </a:ext>
            </a:extLst>
          </p:cNvPr>
          <p:cNvSpPr txBox="1"/>
          <p:nvPr/>
        </p:nvSpPr>
        <p:spPr>
          <a:xfrm>
            <a:off x="543000" y="1683521"/>
            <a:ext cx="6100901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Medium+ can’t afford code rewrite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NgUpgrade</a:t>
            </a:r>
            <a:r>
              <a:rPr lang="en-US" sz="2800" dirty="0">
                <a:solidFill>
                  <a:schemeClr val="bg1"/>
                </a:solidFill>
              </a:rPr>
              <a:t> comes to the rescue (?)</a:t>
            </a:r>
          </a:p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Need a clear road map of migration</a:t>
            </a:r>
          </a:p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Not an end-solution</a:t>
            </a:r>
          </a:p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Performance degradations</a:t>
            </a:r>
          </a:p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050" name="Picture 2" descr="Image result for angularjs angular hybrid">
            <a:extLst>
              <a:ext uri="{FF2B5EF4-FFF2-40B4-BE49-F238E27FC236}">
                <a16:creationId xmlns:a16="http://schemas.microsoft.com/office/drawing/2014/main" id="{36495E6D-3C56-447E-8302-E20C6C2B9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923" y="446462"/>
            <a:ext cx="4263537" cy="223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915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DBE7E7-E9D1-4EF9-8703-A0E747BAF566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After several months…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2ADFC-8E76-4246-A006-2B1860F1D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321" y="1232845"/>
            <a:ext cx="10368321" cy="220899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</p:pic>
      <p:pic>
        <p:nvPicPr>
          <p:cNvPr id="3076" name="Picture 4" descr="Image result for digest in progress angularjs ngupgrade">
            <a:extLst>
              <a:ext uri="{FF2B5EF4-FFF2-40B4-BE49-F238E27FC236}">
                <a16:creationId xmlns:a16="http://schemas.microsoft.com/office/drawing/2014/main" id="{5C5499A0-CA33-469A-B564-AF9D2E6FC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231" y="3727389"/>
            <a:ext cx="4762500" cy="280035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766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C5D427-9B3C-4256-9CFC-14BB3B65D1B4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The Show Stopper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E416E-25BB-46D7-ACA2-2350157DEC50}"/>
              </a:ext>
            </a:extLst>
          </p:cNvPr>
          <p:cNvSpPr/>
          <p:nvPr/>
        </p:nvSpPr>
        <p:spPr>
          <a:xfrm>
            <a:off x="744414" y="1291838"/>
            <a:ext cx="874248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core.es5.js?de3d:1020 ERROR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Error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: [$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rootScope:inprog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] </a:t>
            </a:r>
            <a:r>
              <a:rPr lang="en-US" u="sng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http://errors.angularjs.org/1.4.3/$rootScope/inprog?p0=%24digest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angular.js:38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r (angular.js:16200)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n.$digest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(angular.js:15637)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eval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(static.es5.js?fadf:1321)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SafeSubscriber.schedulerFn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[as _next] (core.es5.js?de3d:3647)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SafeSubscriber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.__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tryOrUnsub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(Subscriber.js?9a65:238)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SafeSubscriber.next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(Subscriber.js?9a65:185)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Subscriber._next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(Subscriber.js?9a65:125)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Subscriber.next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(Subscriber.js?9a65:89)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EventEmitter.Subject.next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(Subject.js?104a:55)</a:t>
            </a:r>
          </a:p>
        </p:txBody>
      </p:sp>
    </p:spTree>
    <p:extLst>
      <p:ext uri="{BB962C8B-B14F-4D97-AF65-F5344CB8AC3E}">
        <p14:creationId xmlns:p14="http://schemas.microsoft.com/office/powerpoint/2010/main" val="4049926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05FB47-5F84-43FB-832B-41F20FFFC03F}"/>
              </a:ext>
            </a:extLst>
          </p:cNvPr>
          <p:cNvSpPr txBox="1"/>
          <p:nvPr/>
        </p:nvSpPr>
        <p:spPr>
          <a:xfrm>
            <a:off x="29659" y="369686"/>
            <a:ext cx="6066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@angular/upgrade/static.es5.js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A80C9-AC3E-4ACB-AF8D-1F8F01DB2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1720"/>
            <a:ext cx="12192000" cy="373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03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27125" y="2286937"/>
            <a:ext cx="3804443" cy="1083651"/>
          </a:xfrm>
        </p:spPr>
        <p:txBody>
          <a:bodyPr lIns="0" anchor="b">
            <a:noAutofit/>
          </a:bodyPr>
          <a:lstStyle/>
          <a:p>
            <a:r>
              <a:rPr lang="en-US" dirty="0"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4631533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Panaya 1">
      <a:dk1>
        <a:srgbClr val="000000"/>
      </a:dk1>
      <a:lt1>
        <a:srgbClr val="FFFFFF"/>
      </a:lt1>
      <a:dk2>
        <a:srgbClr val="44546A"/>
      </a:dk2>
      <a:lt2>
        <a:srgbClr val="796C61"/>
      </a:lt2>
      <a:accent1>
        <a:srgbClr val="01395F"/>
      </a:accent1>
      <a:accent2>
        <a:srgbClr val="3E9D77"/>
      </a:accent2>
      <a:accent3>
        <a:srgbClr val="3AD1DD"/>
      </a:accent3>
      <a:accent4>
        <a:srgbClr val="27A2AE"/>
      </a:accent4>
      <a:accent5>
        <a:srgbClr val="777877"/>
      </a:accent5>
      <a:accent6>
        <a:srgbClr val="F38C00"/>
      </a:accent6>
      <a:hlink>
        <a:srgbClr val="F2C000"/>
      </a:hlink>
      <a:folHlink>
        <a:srgbClr val="796C61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12114</TotalTime>
  <Words>134</Words>
  <Application>Microsoft Office PowerPoint</Application>
  <PresentationFormat>Widescreen</PresentationFormat>
  <Paragraphs>39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Ample</vt:lpstr>
      <vt:lpstr>Arial</vt:lpstr>
      <vt:lpstr>Calibri</vt:lpstr>
      <vt:lpstr>Calibri Light</vt:lpstr>
      <vt:lpstr>Open Sans Light</vt:lpstr>
      <vt:lpstr>1_Office Theme</vt:lpstr>
      <vt:lpstr>Migrating to Angular via ng-metadata</vt:lpstr>
      <vt:lpstr>Welcome to Panaya</vt:lpstr>
      <vt:lpstr>The Front-End and 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yoav herstein</dc:creator>
  <cp:lastModifiedBy>Uri Shmueli</cp:lastModifiedBy>
  <cp:revision>202</cp:revision>
  <cp:lastPrinted>2017-05-17T12:27:57Z</cp:lastPrinted>
  <dcterms:created xsi:type="dcterms:W3CDTF">2017-05-16T07:51:54Z</dcterms:created>
  <dcterms:modified xsi:type="dcterms:W3CDTF">2018-04-08T14:28:16Z</dcterms:modified>
</cp:coreProperties>
</file>